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77" r:id="rId2"/>
    <p:sldId id="262" r:id="rId3"/>
    <p:sldId id="264" r:id="rId4"/>
    <p:sldId id="267" r:id="rId5"/>
    <p:sldId id="268" r:id="rId6"/>
    <p:sldId id="276" r:id="rId7"/>
    <p:sldId id="269" r:id="rId8"/>
    <p:sldId id="270" r:id="rId9"/>
    <p:sldId id="271" r:id="rId10"/>
    <p:sldId id="275" r:id="rId11"/>
    <p:sldId id="272" r:id="rId12"/>
    <p:sldId id="273" r:id="rId13"/>
    <p:sldId id="279" r:id="rId14"/>
    <p:sldId id="280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44391"/>
    <a:srgbClr val="764596"/>
    <a:srgbClr val="4C4291"/>
    <a:srgbClr val="414291"/>
    <a:srgbClr val="484393"/>
    <a:srgbClr val="9C478A"/>
    <a:srgbClr val="AA5191"/>
    <a:srgbClr val="2B5BA5"/>
    <a:srgbClr val="285A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117" autoAdjust="0"/>
  </p:normalViewPr>
  <p:slideViewPr>
    <p:cSldViewPr snapToGrid="0">
      <p:cViewPr>
        <p:scale>
          <a:sx n="75" d="100"/>
          <a:sy n="75" d="100"/>
        </p:scale>
        <p:origin x="-854" y="-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ECFFAE-6AB3-48B3-87F4-E6A085CFC34B}" type="datetimeFigureOut">
              <a:rPr lang="ru-RU" smtClean="0"/>
              <a:t>10.06.2025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D8283-4AC8-45AD-B157-0C0111F65A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368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dirty="0">
              <a:solidFill>
                <a:srgbClr val="44439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8283-4AC8-45AD-B157-0C0111F65AA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3356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634698" y="2453391"/>
            <a:ext cx="6346132" cy="1522676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«ТЕМА ДИПЛОМНОГО ПРОЕКТА»</a:t>
            </a: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56" r="49722" b="19357"/>
          <a:stretch/>
        </p:blipFill>
        <p:spPr>
          <a:xfrm>
            <a:off x="6556531" y="808958"/>
            <a:ext cx="5576500" cy="4806062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570629" y="4010120"/>
            <a:ext cx="3771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ВЫПОЛНИЛ СТУДЕНТ ГРУППЫ</a:t>
            </a:r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634698" y="4449555"/>
            <a:ext cx="6700974" cy="706465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ИВАНОВ ИВАН ИВАНОВИЧ</a:t>
            </a:r>
          </a:p>
        </p:txBody>
      </p:sp>
      <p:sp>
        <p:nvSpPr>
          <p:cNvPr id="22" name="Прямоугольник 21"/>
          <p:cNvSpPr/>
          <p:nvPr userDrawn="1"/>
        </p:nvSpPr>
        <p:spPr>
          <a:xfrm>
            <a:off x="637150" y="1359011"/>
            <a:ext cx="2725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ru-RU" sz="18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ДИПЛОМНЫЙ</a:t>
            </a:r>
            <a:r>
              <a:rPr lang="ru-RU" sz="1800" baseline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ПРОЕКТ</a:t>
            </a:r>
            <a:endParaRPr lang="ru-RU" sz="18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Прямоугольник 22"/>
          <p:cNvSpPr/>
          <p:nvPr userDrawn="1"/>
        </p:nvSpPr>
        <p:spPr>
          <a:xfrm>
            <a:off x="634698" y="2123477"/>
            <a:ext cx="10887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 ТЕМУ</a:t>
            </a:r>
          </a:p>
        </p:txBody>
      </p:sp>
      <p:sp>
        <p:nvSpPr>
          <p:cNvPr id="25" name="Текст 9"/>
          <p:cNvSpPr>
            <a:spLocks noGrp="1"/>
          </p:cNvSpPr>
          <p:nvPr>
            <p:ph type="body" sz="quarter" idx="17" hasCustomPrompt="1"/>
          </p:nvPr>
        </p:nvSpPr>
        <p:spPr>
          <a:xfrm>
            <a:off x="3952616" y="3997677"/>
            <a:ext cx="959937" cy="367057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Н1812</a:t>
            </a:r>
          </a:p>
        </p:txBody>
      </p:sp>
      <p:sp>
        <p:nvSpPr>
          <p:cNvPr id="26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634698" y="6084911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МОСКВА 2023</a:t>
            </a:r>
          </a:p>
        </p:txBody>
      </p:sp>
      <p:sp>
        <p:nvSpPr>
          <p:cNvPr id="27" name="Прямоугольник 26"/>
          <p:cNvSpPr/>
          <p:nvPr userDrawn="1"/>
        </p:nvSpPr>
        <p:spPr>
          <a:xfrm>
            <a:off x="570629" y="5179157"/>
            <a:ext cx="62505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</a:pP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 ДИПЛОМНОГО ПРОЕКТА:</a:t>
            </a:r>
          </a:p>
          <a:p>
            <a:pPr lvl="0" algn="l">
              <a:lnSpc>
                <a:spcPct val="150000"/>
              </a:lnSpc>
            </a:pP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КОНСУЛЬТАНТ ПО ЭКОНОМИЧЕСКОЙ ЧАСТИ:</a:t>
            </a:r>
          </a:p>
        </p:txBody>
      </p:sp>
      <p:sp>
        <p:nvSpPr>
          <p:cNvPr id="28" name="Текст 14"/>
          <p:cNvSpPr>
            <a:spLocks noGrp="1"/>
          </p:cNvSpPr>
          <p:nvPr>
            <p:ph type="body" sz="quarter" idx="18" hasCustomPrompt="1"/>
          </p:nvPr>
        </p:nvSpPr>
        <p:spPr>
          <a:xfrm>
            <a:off x="5200503" y="5179157"/>
            <a:ext cx="2299063" cy="4056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САМОСАДКО А. О.</a:t>
            </a:r>
          </a:p>
        </p:txBody>
      </p:sp>
      <p:sp>
        <p:nvSpPr>
          <p:cNvPr id="29" name="Текст 14"/>
          <p:cNvSpPr>
            <a:spLocks noGrp="1"/>
          </p:cNvSpPr>
          <p:nvPr>
            <p:ph type="body" sz="quarter" idx="19" hasCustomPrompt="1"/>
          </p:nvPr>
        </p:nvSpPr>
        <p:spPr>
          <a:xfrm>
            <a:off x="5200475" y="5600152"/>
            <a:ext cx="2299063" cy="4056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НОСАЧЕНКО Е. А.</a:t>
            </a:r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184417" y="437781"/>
            <a:ext cx="118410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algn="ctr" defTabSz="914400" rtl="0" eaLnBrk="1" latinLnBrk="0" hangingPunct="1"/>
            <a:r>
              <a:rPr lang="ru-RU" sz="1200" kern="1200" dirty="0">
                <a:solidFill>
                  <a:srgbClr val="0020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ДЕПАРТАМЕНТ ОБРАЗОВАНИЯ И НАУКИ ГОРОДА МОСКВЫ</a:t>
            </a:r>
          </a:p>
          <a:p>
            <a:pPr algn="ctr"/>
            <a:r>
              <a:rPr lang="ru-RU" sz="1200" kern="1200" dirty="0">
                <a:solidFill>
                  <a:srgbClr val="0020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Государственное бюджетное профессиональное образовательное учреждение города Москвы</a:t>
            </a:r>
          </a:p>
          <a:p>
            <a:pPr algn="ctr"/>
            <a:r>
              <a:rPr lang="ru-RU" sz="1200" kern="1200" dirty="0">
                <a:solidFill>
                  <a:srgbClr val="0020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«Колледж автоматизации и информационных технологий № 20»</a:t>
            </a:r>
          </a:p>
        </p:txBody>
      </p:sp>
    </p:spTree>
    <p:extLst>
      <p:ext uri="{BB962C8B-B14F-4D97-AF65-F5344CB8AC3E}">
        <p14:creationId xmlns:p14="http://schemas.microsoft.com/office/powerpoint/2010/main" val="1724195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634698" y="2453391"/>
            <a:ext cx="6346132" cy="1522676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«ТЕМА ВЫПУСКНОЙ КВАЛИФИКАЦИОННОЙ РАБОТЫ»</a:t>
            </a: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56" r="49722" b="19357"/>
          <a:stretch/>
        </p:blipFill>
        <p:spPr>
          <a:xfrm>
            <a:off x="6556531" y="808958"/>
            <a:ext cx="5576500" cy="4806062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570629" y="4010120"/>
            <a:ext cx="3771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ВЫПОЛНИЛ СТУДЕНТ ГРУППЫ</a:t>
            </a:r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634698" y="4449555"/>
            <a:ext cx="6700974" cy="706465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ИВАНОВ ИВАН ИВАНОВИЧ</a:t>
            </a:r>
          </a:p>
        </p:txBody>
      </p:sp>
      <p:sp>
        <p:nvSpPr>
          <p:cNvPr id="22" name="Прямоугольник 21"/>
          <p:cNvSpPr/>
          <p:nvPr userDrawn="1"/>
        </p:nvSpPr>
        <p:spPr>
          <a:xfrm>
            <a:off x="637150" y="1359011"/>
            <a:ext cx="5364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ru-RU" sz="18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ВЫПУСКНАЯ</a:t>
            </a:r>
            <a:r>
              <a:rPr lang="ru-RU" sz="1800" baseline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КВАЛИФИКАЦИОННАЯ РАБОТА</a:t>
            </a:r>
            <a:endParaRPr lang="ru-RU" sz="18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Прямоугольник 22"/>
          <p:cNvSpPr/>
          <p:nvPr userDrawn="1"/>
        </p:nvSpPr>
        <p:spPr>
          <a:xfrm>
            <a:off x="634698" y="2123477"/>
            <a:ext cx="10887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 ТЕМУ</a:t>
            </a:r>
          </a:p>
        </p:txBody>
      </p:sp>
      <p:sp>
        <p:nvSpPr>
          <p:cNvPr id="25" name="Текст 9"/>
          <p:cNvSpPr>
            <a:spLocks noGrp="1"/>
          </p:cNvSpPr>
          <p:nvPr>
            <p:ph type="body" sz="quarter" idx="17" hasCustomPrompt="1"/>
          </p:nvPr>
        </p:nvSpPr>
        <p:spPr>
          <a:xfrm>
            <a:off x="3952616" y="3997677"/>
            <a:ext cx="959937" cy="367057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Н1812</a:t>
            </a:r>
          </a:p>
        </p:txBody>
      </p:sp>
      <p:sp>
        <p:nvSpPr>
          <p:cNvPr id="26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634698" y="6084911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МОСКВА 2025</a:t>
            </a:r>
          </a:p>
        </p:txBody>
      </p:sp>
      <p:sp>
        <p:nvSpPr>
          <p:cNvPr id="27" name="Прямоугольник 26"/>
          <p:cNvSpPr/>
          <p:nvPr userDrawn="1"/>
        </p:nvSpPr>
        <p:spPr>
          <a:xfrm>
            <a:off x="570629" y="5179157"/>
            <a:ext cx="62505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</a:pP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</a:p>
          <a:p>
            <a:pPr lvl="0" algn="l">
              <a:lnSpc>
                <a:spcPct val="150000"/>
              </a:lnSpc>
            </a:pP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ВЫПУСКНОЙ КВАЛИФИКАЦИОННОЙ РАБОТЫ:</a:t>
            </a:r>
          </a:p>
          <a:p>
            <a:pPr lvl="0" algn="l">
              <a:lnSpc>
                <a:spcPct val="150000"/>
              </a:lnSpc>
            </a:pP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Текст 14"/>
          <p:cNvSpPr>
            <a:spLocks noGrp="1"/>
          </p:cNvSpPr>
          <p:nvPr>
            <p:ph type="body" sz="quarter" idx="18" hasCustomPrompt="1"/>
          </p:nvPr>
        </p:nvSpPr>
        <p:spPr>
          <a:xfrm>
            <a:off x="5618015" y="5598008"/>
            <a:ext cx="2299063" cy="4056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ФАМИЛИЯ И.О.</a:t>
            </a:r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184417" y="437781"/>
            <a:ext cx="118410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algn="ctr" defTabSz="914400" rtl="0" eaLnBrk="1" latinLnBrk="0" hangingPunct="1"/>
            <a:r>
              <a:rPr lang="ru-RU" sz="1200" kern="1200" dirty="0">
                <a:solidFill>
                  <a:srgbClr val="0020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ДЕПАРТАМЕНТ ОБРАЗОВАНИЯ И НАУКИ ГОРОДА МОСКВЫ</a:t>
            </a:r>
          </a:p>
          <a:p>
            <a:pPr algn="ctr"/>
            <a:r>
              <a:rPr lang="ru-RU" sz="1200" kern="1200" dirty="0">
                <a:solidFill>
                  <a:srgbClr val="0020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Государственное бюджетное профессиональное образовательное учреждение города Москвы</a:t>
            </a:r>
          </a:p>
          <a:p>
            <a:pPr algn="ctr"/>
            <a:r>
              <a:rPr lang="ru-RU" sz="1200" kern="1200" dirty="0">
                <a:solidFill>
                  <a:srgbClr val="0020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«Колледж автоматизации и информационных технологий № 20»</a:t>
            </a:r>
          </a:p>
        </p:txBody>
      </p:sp>
    </p:spTree>
    <p:extLst>
      <p:ext uri="{BB962C8B-B14F-4D97-AF65-F5344CB8AC3E}">
        <p14:creationId xmlns:p14="http://schemas.microsoft.com/office/powerpoint/2010/main" val="1573993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Рисунок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460" y="905057"/>
            <a:ext cx="3511366" cy="3519238"/>
          </a:xfrm>
          <a:prstGeom prst="rect">
            <a:avLst/>
          </a:prstGeom>
        </p:spPr>
      </p:pic>
      <p:sp>
        <p:nvSpPr>
          <p:cNvPr id="3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634698" y="2453391"/>
            <a:ext cx="6346132" cy="1522676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«ТЕМА ДИПЛОМНОГО ПРОЕКТА»</a:t>
            </a:r>
          </a:p>
        </p:txBody>
      </p:sp>
      <p:sp>
        <p:nvSpPr>
          <p:cNvPr id="33" name="TextBox 32"/>
          <p:cNvSpPr txBox="1"/>
          <p:nvPr userDrawn="1"/>
        </p:nvSpPr>
        <p:spPr>
          <a:xfrm>
            <a:off x="570629" y="4010120"/>
            <a:ext cx="3771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ВЫПОЛНИЛ СТУДЕНТ ГРУППЫ</a:t>
            </a:r>
          </a:p>
        </p:txBody>
      </p:sp>
      <p:sp>
        <p:nvSpPr>
          <p:cNvPr id="34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634698" y="4449555"/>
            <a:ext cx="6700974" cy="706465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ИВАНОВ ИВАН ИВАНОВИЧ</a:t>
            </a:r>
          </a:p>
        </p:txBody>
      </p:sp>
      <p:sp>
        <p:nvSpPr>
          <p:cNvPr id="35" name="Прямоугольник 34"/>
          <p:cNvSpPr/>
          <p:nvPr userDrawn="1"/>
        </p:nvSpPr>
        <p:spPr>
          <a:xfrm>
            <a:off x="637150" y="1359011"/>
            <a:ext cx="2725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ru-RU" sz="18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ДИПЛОМНЫЙ ПРОЕКТ</a:t>
            </a:r>
          </a:p>
        </p:txBody>
      </p:sp>
      <p:sp>
        <p:nvSpPr>
          <p:cNvPr id="36" name="Прямоугольник 35"/>
          <p:cNvSpPr/>
          <p:nvPr userDrawn="1"/>
        </p:nvSpPr>
        <p:spPr>
          <a:xfrm>
            <a:off x="634698" y="2123477"/>
            <a:ext cx="10887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 ТЕМУ</a:t>
            </a:r>
          </a:p>
        </p:txBody>
      </p:sp>
      <p:sp>
        <p:nvSpPr>
          <p:cNvPr id="37" name="Текст 9"/>
          <p:cNvSpPr>
            <a:spLocks noGrp="1"/>
          </p:cNvSpPr>
          <p:nvPr>
            <p:ph type="body" sz="quarter" idx="17" hasCustomPrompt="1"/>
          </p:nvPr>
        </p:nvSpPr>
        <p:spPr>
          <a:xfrm>
            <a:off x="3952616" y="3997677"/>
            <a:ext cx="959937" cy="367057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Н1812</a:t>
            </a:r>
          </a:p>
        </p:txBody>
      </p:sp>
      <p:sp>
        <p:nvSpPr>
          <p:cNvPr id="38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634698" y="6084911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МОСКВА 2023</a:t>
            </a:r>
          </a:p>
        </p:txBody>
      </p:sp>
      <p:sp>
        <p:nvSpPr>
          <p:cNvPr id="39" name="Прямоугольник 38"/>
          <p:cNvSpPr/>
          <p:nvPr userDrawn="1"/>
        </p:nvSpPr>
        <p:spPr>
          <a:xfrm>
            <a:off x="570629" y="5179157"/>
            <a:ext cx="62505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</a:pP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  <a:r>
              <a:rPr lang="ru-RU" sz="1600" baseline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ДИПЛОМНОГО ПРОЕКТА</a:t>
            </a: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0" algn="l">
              <a:lnSpc>
                <a:spcPct val="150000"/>
              </a:lnSpc>
            </a:pP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КОНСУЛЬТАНТ ПО ЭКОНОМИЧЕСКОЙ ЧАСТИ:</a:t>
            </a:r>
          </a:p>
        </p:txBody>
      </p:sp>
      <p:sp>
        <p:nvSpPr>
          <p:cNvPr id="40" name="Текст 14"/>
          <p:cNvSpPr>
            <a:spLocks noGrp="1"/>
          </p:cNvSpPr>
          <p:nvPr>
            <p:ph type="body" sz="quarter" idx="18" hasCustomPrompt="1"/>
          </p:nvPr>
        </p:nvSpPr>
        <p:spPr>
          <a:xfrm>
            <a:off x="5208186" y="5189006"/>
            <a:ext cx="2299063" cy="4056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САМОСАДКО А. О.</a:t>
            </a:r>
          </a:p>
        </p:txBody>
      </p:sp>
      <p:sp>
        <p:nvSpPr>
          <p:cNvPr id="41" name="Текст 14"/>
          <p:cNvSpPr>
            <a:spLocks noGrp="1"/>
          </p:cNvSpPr>
          <p:nvPr>
            <p:ph type="body" sz="quarter" idx="19" hasCustomPrompt="1"/>
          </p:nvPr>
        </p:nvSpPr>
        <p:spPr>
          <a:xfrm>
            <a:off x="5200475" y="5600152"/>
            <a:ext cx="2299063" cy="4056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НОСАЧЕНКО Е. А.</a:t>
            </a:r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184417" y="445466"/>
            <a:ext cx="118410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algn="ctr" defTabSz="914400" rtl="0" eaLnBrk="1" latinLnBrk="0" hangingPunct="1"/>
            <a:r>
              <a:rPr lang="ru-RU" sz="1200" kern="1200" dirty="0">
                <a:solidFill>
                  <a:srgbClr val="0020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ДЕПАРТАМЕНТ ОБРАЗОВАНИЯ И НАУКИ ГОРОДА МОСКВЫ</a:t>
            </a:r>
          </a:p>
          <a:p>
            <a:pPr algn="ctr"/>
            <a:r>
              <a:rPr lang="ru-RU" sz="1200" kern="1200" dirty="0">
                <a:solidFill>
                  <a:srgbClr val="0020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Государственное бюджетное профессиональное образовательное учреждение города Москвы</a:t>
            </a:r>
          </a:p>
          <a:p>
            <a:pPr algn="ctr"/>
            <a:r>
              <a:rPr lang="ru-RU" sz="1200" kern="1200" dirty="0">
                <a:solidFill>
                  <a:srgbClr val="0020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«Колледж автоматизации и информационных технологий № 20»</a:t>
            </a:r>
          </a:p>
        </p:txBody>
      </p:sp>
    </p:spTree>
    <p:extLst>
      <p:ext uri="{BB962C8B-B14F-4D97-AF65-F5344CB8AC3E}">
        <p14:creationId xmlns:p14="http://schemas.microsoft.com/office/powerpoint/2010/main" val="3564351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1" y="0"/>
            <a:ext cx="1413862" cy="6858000"/>
          </a:xfrm>
          <a:prstGeom prst="rect">
            <a:avLst/>
          </a:prstGeom>
          <a:gradFill>
            <a:gsLst>
              <a:gs pos="0">
                <a:srgbClr val="764596"/>
              </a:gs>
              <a:gs pos="100000">
                <a:srgbClr val="44439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720583" y="1807134"/>
            <a:ext cx="8645178" cy="1888887"/>
          </a:xfrm>
        </p:spPr>
        <p:txBody>
          <a:bodyPr>
            <a:normAutofit/>
          </a:bodyPr>
          <a:lstStyle>
            <a:lvl1pPr>
              <a:defRPr sz="3200" b="1">
                <a:solidFill>
                  <a:srgbClr val="4C42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ЗАГОЛОВОК ПОДРАЗДЕЛА</a:t>
            </a: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16" y="244739"/>
            <a:ext cx="787632" cy="1064695"/>
          </a:xfrm>
          <a:prstGeom prst="rect">
            <a:avLst/>
          </a:prstGeom>
        </p:spPr>
      </p:pic>
      <p:sp>
        <p:nvSpPr>
          <p:cNvPr id="8" name="Параллелограмм 7"/>
          <p:cNvSpPr/>
          <p:nvPr userDrawn="1"/>
        </p:nvSpPr>
        <p:spPr>
          <a:xfrm rot="19287111">
            <a:off x="-370082" y="1666669"/>
            <a:ext cx="2146752" cy="416832"/>
          </a:xfrm>
          <a:prstGeom prst="parallelogram">
            <a:avLst>
              <a:gd name="adj" fmla="val 791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0" hasCustomPrompt="1"/>
          </p:nvPr>
        </p:nvSpPr>
        <p:spPr>
          <a:xfrm>
            <a:off x="1720583" y="3696021"/>
            <a:ext cx="6529387" cy="990600"/>
          </a:xfrm>
        </p:spPr>
        <p:txBody>
          <a:bodyPr/>
          <a:lstStyle>
            <a:lvl1pPr marL="0" indent="0">
              <a:buNone/>
              <a:defRPr>
                <a:solidFill>
                  <a:srgbClr val="444391"/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196225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Заголовок и объек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 rot="16200000">
            <a:off x="6107539" y="-4941111"/>
            <a:ext cx="815121" cy="11353801"/>
          </a:xfrm>
          <a:prstGeom prst="rect">
            <a:avLst/>
          </a:prstGeom>
          <a:gradFill>
            <a:gsLst>
              <a:gs pos="0">
                <a:srgbClr val="764596"/>
              </a:gs>
              <a:gs pos="100000">
                <a:srgbClr val="44439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037344" y="328228"/>
            <a:ext cx="10316455" cy="815122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8" y="234870"/>
            <a:ext cx="787632" cy="1064695"/>
          </a:xfrm>
          <a:prstGeom prst="rect">
            <a:avLst/>
          </a:prstGeom>
        </p:spPr>
      </p:pic>
      <p:sp>
        <p:nvSpPr>
          <p:cNvPr id="6" name="Текст 11"/>
          <p:cNvSpPr>
            <a:spLocks noGrp="1"/>
          </p:cNvSpPr>
          <p:nvPr>
            <p:ph type="body" sz="quarter" idx="11" hasCustomPrompt="1"/>
          </p:nvPr>
        </p:nvSpPr>
        <p:spPr>
          <a:xfrm>
            <a:off x="838199" y="1304543"/>
            <a:ext cx="10515601" cy="486736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rgbClr val="444391"/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8" name="Параллелограмм 7"/>
          <p:cNvSpPr/>
          <p:nvPr userDrawn="1"/>
        </p:nvSpPr>
        <p:spPr>
          <a:xfrm rot="13887111">
            <a:off x="10286727" y="638748"/>
            <a:ext cx="2146752" cy="416832"/>
          </a:xfrm>
          <a:prstGeom prst="parallelogram">
            <a:avLst>
              <a:gd name="adj" fmla="val 791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2"/>
          <p:cNvSpPr>
            <a:spLocks noGrp="1"/>
          </p:cNvSpPr>
          <p:nvPr>
            <p:ph idx="1"/>
          </p:nvPr>
        </p:nvSpPr>
        <p:spPr>
          <a:xfrm>
            <a:off x="838200" y="1938701"/>
            <a:ext cx="10515600" cy="435133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4443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63288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Заголовок и объек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 rot="16200000">
            <a:off x="6107539" y="-4941110"/>
            <a:ext cx="815121" cy="11353801"/>
          </a:xfrm>
          <a:prstGeom prst="rect">
            <a:avLst/>
          </a:prstGeom>
          <a:gradFill>
            <a:gsLst>
              <a:gs pos="0">
                <a:srgbClr val="764596"/>
              </a:gs>
              <a:gs pos="100000">
                <a:srgbClr val="44439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106500" y="328229"/>
            <a:ext cx="10247299" cy="815122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8" y="234871"/>
            <a:ext cx="787632" cy="1064695"/>
          </a:xfrm>
          <a:prstGeom prst="rect">
            <a:avLst/>
          </a:prstGeom>
        </p:spPr>
      </p:pic>
      <p:sp>
        <p:nvSpPr>
          <p:cNvPr id="6" name="Текст 11"/>
          <p:cNvSpPr>
            <a:spLocks noGrp="1"/>
          </p:cNvSpPr>
          <p:nvPr>
            <p:ph type="body" sz="quarter" idx="11" hasCustomPrompt="1"/>
          </p:nvPr>
        </p:nvSpPr>
        <p:spPr>
          <a:xfrm>
            <a:off x="838199" y="1304544"/>
            <a:ext cx="5147663" cy="486736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rgbClr val="444391"/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8" name="Параллелограмм 7"/>
          <p:cNvSpPr/>
          <p:nvPr userDrawn="1"/>
        </p:nvSpPr>
        <p:spPr>
          <a:xfrm rot="13887111">
            <a:off x="10286727" y="584961"/>
            <a:ext cx="2146752" cy="416832"/>
          </a:xfrm>
          <a:prstGeom prst="parallelogram">
            <a:avLst>
              <a:gd name="adj" fmla="val 791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бъект 2"/>
          <p:cNvSpPr>
            <a:spLocks noGrp="1"/>
          </p:cNvSpPr>
          <p:nvPr>
            <p:ph idx="12" hasCustomPrompt="1"/>
          </p:nvPr>
        </p:nvSpPr>
        <p:spPr>
          <a:xfrm>
            <a:off x="6206138" y="1299566"/>
            <a:ext cx="5147662" cy="4990474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rgbClr val="4443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Кликните для вставки таблицы, диаграммы, схемы, видео, фото, рисунок.</a:t>
            </a:r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3" hasCustomPrompt="1"/>
          </p:nvPr>
        </p:nvSpPr>
        <p:spPr>
          <a:xfrm>
            <a:off x="838199" y="1952472"/>
            <a:ext cx="5147663" cy="4337568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rgbClr val="444391"/>
                </a:solidFill>
              </a:defRPr>
            </a:lvl1pPr>
          </a:lstStyle>
          <a:p>
            <a:pPr lvl="0"/>
            <a:r>
              <a:rPr lang="ru-RU" dirty="0"/>
              <a:t>Образец 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258083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Заголовок и объек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 rot="16200000">
            <a:off x="6107539" y="-4941111"/>
            <a:ext cx="815121" cy="11353801"/>
          </a:xfrm>
          <a:prstGeom prst="rect">
            <a:avLst/>
          </a:prstGeom>
          <a:gradFill>
            <a:gsLst>
              <a:gs pos="0">
                <a:srgbClr val="764596"/>
              </a:gs>
              <a:gs pos="100000">
                <a:srgbClr val="44439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037344" y="328228"/>
            <a:ext cx="10316455" cy="815122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8" y="234870"/>
            <a:ext cx="787632" cy="1064695"/>
          </a:xfrm>
          <a:prstGeom prst="rect">
            <a:avLst/>
          </a:prstGeom>
        </p:spPr>
      </p:pic>
      <p:sp>
        <p:nvSpPr>
          <p:cNvPr id="8" name="Параллелограмм 7"/>
          <p:cNvSpPr/>
          <p:nvPr userDrawn="1"/>
        </p:nvSpPr>
        <p:spPr>
          <a:xfrm rot="13887111">
            <a:off x="10286727" y="577276"/>
            <a:ext cx="2146752" cy="416832"/>
          </a:xfrm>
          <a:prstGeom prst="parallelogram">
            <a:avLst>
              <a:gd name="adj" fmla="val 791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2"/>
          <p:cNvSpPr>
            <a:spLocks noGrp="1"/>
          </p:cNvSpPr>
          <p:nvPr>
            <p:ph idx="1" hasCustomPrompt="1"/>
          </p:nvPr>
        </p:nvSpPr>
        <p:spPr>
          <a:xfrm>
            <a:off x="838199" y="1786301"/>
            <a:ext cx="5067301" cy="43513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Кликните чтобы вставить фото</a:t>
            </a:r>
          </a:p>
        </p:txBody>
      </p:sp>
      <p:sp>
        <p:nvSpPr>
          <p:cNvPr id="13" name="Объект 2"/>
          <p:cNvSpPr>
            <a:spLocks noGrp="1"/>
          </p:cNvSpPr>
          <p:nvPr>
            <p:ph idx="10" hasCustomPrompt="1"/>
          </p:nvPr>
        </p:nvSpPr>
        <p:spPr>
          <a:xfrm>
            <a:off x="6286499" y="1786301"/>
            <a:ext cx="5067301" cy="43513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Кликните чтобы вставить фото</a:t>
            </a:r>
          </a:p>
        </p:txBody>
      </p:sp>
      <p:sp>
        <p:nvSpPr>
          <p:cNvPr id="14" name="Текст 11"/>
          <p:cNvSpPr>
            <a:spLocks noGrp="1"/>
          </p:cNvSpPr>
          <p:nvPr>
            <p:ph type="body" sz="quarter" idx="11" hasCustomPrompt="1"/>
          </p:nvPr>
        </p:nvSpPr>
        <p:spPr>
          <a:xfrm>
            <a:off x="838199" y="1304543"/>
            <a:ext cx="10515601" cy="486736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rgbClr val="444391"/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34564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Заголовок и объек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 rot="16200000">
            <a:off x="6107539" y="-4941111"/>
            <a:ext cx="815121" cy="11353801"/>
          </a:xfrm>
          <a:prstGeom prst="rect">
            <a:avLst/>
          </a:prstGeom>
          <a:gradFill>
            <a:gsLst>
              <a:gs pos="0">
                <a:srgbClr val="764596"/>
              </a:gs>
              <a:gs pos="100000">
                <a:srgbClr val="44439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060396" y="328228"/>
            <a:ext cx="10293403" cy="815122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8" y="234870"/>
            <a:ext cx="787632" cy="1064695"/>
          </a:xfrm>
          <a:prstGeom prst="rect">
            <a:avLst/>
          </a:prstGeom>
        </p:spPr>
      </p:pic>
      <p:sp>
        <p:nvSpPr>
          <p:cNvPr id="8" name="Параллелограмм 7"/>
          <p:cNvSpPr/>
          <p:nvPr userDrawn="1"/>
        </p:nvSpPr>
        <p:spPr>
          <a:xfrm rot="13887111">
            <a:off x="10286727" y="500436"/>
            <a:ext cx="2146752" cy="416832"/>
          </a:xfrm>
          <a:prstGeom prst="parallelogram">
            <a:avLst>
              <a:gd name="adj" fmla="val 791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бъект 2"/>
          <p:cNvSpPr>
            <a:spLocks noGrp="1"/>
          </p:cNvSpPr>
          <p:nvPr>
            <p:ph idx="1" hasCustomPrompt="1"/>
          </p:nvPr>
        </p:nvSpPr>
        <p:spPr>
          <a:xfrm>
            <a:off x="838200" y="1299565"/>
            <a:ext cx="10515600" cy="4990474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4443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Вставьте текст</a:t>
            </a:r>
          </a:p>
        </p:txBody>
      </p:sp>
    </p:spTree>
    <p:extLst>
      <p:ext uri="{BB962C8B-B14F-4D97-AF65-F5344CB8AC3E}">
        <p14:creationId xmlns:p14="http://schemas.microsoft.com/office/powerpoint/2010/main" val="3156537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 userDrawn="1"/>
        </p:nvSpPr>
        <p:spPr>
          <a:xfrm rot="16200000">
            <a:off x="2620269" y="-1453842"/>
            <a:ext cx="815121" cy="4379261"/>
          </a:xfrm>
          <a:prstGeom prst="rect">
            <a:avLst/>
          </a:prstGeom>
          <a:gradFill>
            <a:gsLst>
              <a:gs pos="0">
                <a:srgbClr val="764596"/>
              </a:gs>
              <a:gs pos="100000">
                <a:srgbClr val="44439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араллелограмм 13"/>
          <p:cNvSpPr/>
          <p:nvPr userDrawn="1"/>
        </p:nvSpPr>
        <p:spPr>
          <a:xfrm rot="13887111">
            <a:off x="4203859" y="727299"/>
            <a:ext cx="2146752" cy="150770"/>
          </a:xfrm>
          <a:prstGeom prst="parallelogram">
            <a:avLst>
              <a:gd name="adj" fmla="val 791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952820" y="328229"/>
            <a:ext cx="4264640" cy="815122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8" y="234871"/>
            <a:ext cx="787632" cy="1064695"/>
          </a:xfrm>
          <a:prstGeom prst="rect">
            <a:avLst/>
          </a:prstGeom>
        </p:spPr>
      </p:pic>
      <p:sp>
        <p:nvSpPr>
          <p:cNvPr id="11" name="Объект 2"/>
          <p:cNvSpPr>
            <a:spLocks noGrp="1"/>
          </p:cNvSpPr>
          <p:nvPr>
            <p:ph idx="10" hasCustomPrompt="1"/>
          </p:nvPr>
        </p:nvSpPr>
        <p:spPr>
          <a:xfrm>
            <a:off x="5484576" y="328229"/>
            <a:ext cx="6438483" cy="6147228"/>
          </a:xfrm>
          <a:solidFill>
            <a:schemeClr val="bg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Кликните чтобы вставить фото</a:t>
            </a:r>
          </a:p>
        </p:txBody>
      </p:sp>
      <p:sp>
        <p:nvSpPr>
          <p:cNvPr id="13" name="Объект 2"/>
          <p:cNvSpPr>
            <a:spLocks noGrp="1"/>
          </p:cNvSpPr>
          <p:nvPr>
            <p:ph idx="1" hasCustomPrompt="1"/>
          </p:nvPr>
        </p:nvSpPr>
        <p:spPr>
          <a:xfrm>
            <a:off x="838200" y="1299566"/>
            <a:ext cx="4379260" cy="4990474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4443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Вставьте текст</a:t>
            </a:r>
          </a:p>
        </p:txBody>
      </p:sp>
    </p:spTree>
    <p:extLst>
      <p:ext uri="{BB962C8B-B14F-4D97-AF65-F5344CB8AC3E}">
        <p14:creationId xmlns:p14="http://schemas.microsoft.com/office/powerpoint/2010/main" val="3910781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и объек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 userDrawn="1"/>
        </p:nvSpPr>
        <p:spPr>
          <a:xfrm rot="16200000">
            <a:off x="2620269" y="-1453842"/>
            <a:ext cx="815121" cy="4379261"/>
          </a:xfrm>
          <a:prstGeom prst="rect">
            <a:avLst/>
          </a:prstGeom>
          <a:gradFill>
            <a:gsLst>
              <a:gs pos="0">
                <a:srgbClr val="764596"/>
              </a:gs>
              <a:gs pos="100000">
                <a:srgbClr val="44439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араллелограмм 13"/>
          <p:cNvSpPr/>
          <p:nvPr userDrawn="1"/>
        </p:nvSpPr>
        <p:spPr>
          <a:xfrm rot="13887111">
            <a:off x="4203859" y="727299"/>
            <a:ext cx="2146752" cy="150770"/>
          </a:xfrm>
          <a:prstGeom prst="parallelogram">
            <a:avLst>
              <a:gd name="adj" fmla="val 791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999720" y="328229"/>
            <a:ext cx="4217740" cy="815122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8" y="234871"/>
            <a:ext cx="787632" cy="1064695"/>
          </a:xfrm>
          <a:prstGeom prst="rect">
            <a:avLst/>
          </a:prstGeom>
        </p:spPr>
      </p:pic>
      <p:sp>
        <p:nvSpPr>
          <p:cNvPr id="11" name="Объект 2"/>
          <p:cNvSpPr>
            <a:spLocks noGrp="1"/>
          </p:cNvSpPr>
          <p:nvPr>
            <p:ph idx="10" hasCustomPrompt="1"/>
          </p:nvPr>
        </p:nvSpPr>
        <p:spPr>
          <a:xfrm>
            <a:off x="8840636" y="3403122"/>
            <a:ext cx="3082423" cy="2942985"/>
          </a:xfrm>
          <a:solidFill>
            <a:schemeClr val="bg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Кликните чтобы вставить фото</a:t>
            </a:r>
          </a:p>
        </p:txBody>
      </p:sp>
      <p:sp>
        <p:nvSpPr>
          <p:cNvPr id="13" name="Объект 2"/>
          <p:cNvSpPr>
            <a:spLocks noGrp="1"/>
          </p:cNvSpPr>
          <p:nvPr>
            <p:ph idx="1" hasCustomPrompt="1"/>
          </p:nvPr>
        </p:nvSpPr>
        <p:spPr>
          <a:xfrm>
            <a:off x="838200" y="1299566"/>
            <a:ext cx="4379260" cy="5046540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4443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Вставьте текст</a:t>
            </a:r>
          </a:p>
        </p:txBody>
      </p:sp>
      <p:sp>
        <p:nvSpPr>
          <p:cNvPr id="8" name="Объект 2"/>
          <p:cNvSpPr>
            <a:spLocks noGrp="1"/>
          </p:cNvSpPr>
          <p:nvPr>
            <p:ph idx="11" hasCustomPrompt="1"/>
          </p:nvPr>
        </p:nvSpPr>
        <p:spPr>
          <a:xfrm>
            <a:off x="5596693" y="3403121"/>
            <a:ext cx="3082423" cy="2942985"/>
          </a:xfrm>
          <a:solidFill>
            <a:schemeClr val="bg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Кликните чтобы вставить фото</a:t>
            </a:r>
          </a:p>
        </p:txBody>
      </p:sp>
      <p:sp>
        <p:nvSpPr>
          <p:cNvPr id="9" name="Объект 2"/>
          <p:cNvSpPr>
            <a:spLocks noGrp="1"/>
          </p:cNvSpPr>
          <p:nvPr>
            <p:ph idx="12" hasCustomPrompt="1"/>
          </p:nvPr>
        </p:nvSpPr>
        <p:spPr>
          <a:xfrm>
            <a:off x="8840636" y="328228"/>
            <a:ext cx="3082423" cy="2942985"/>
          </a:xfrm>
          <a:solidFill>
            <a:schemeClr val="bg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Кликните чтобы вставить фото</a:t>
            </a:r>
          </a:p>
        </p:txBody>
      </p:sp>
      <p:sp>
        <p:nvSpPr>
          <p:cNvPr id="10" name="Объект 2"/>
          <p:cNvSpPr>
            <a:spLocks noGrp="1"/>
          </p:cNvSpPr>
          <p:nvPr>
            <p:ph idx="13" hasCustomPrompt="1"/>
          </p:nvPr>
        </p:nvSpPr>
        <p:spPr>
          <a:xfrm>
            <a:off x="5596693" y="328227"/>
            <a:ext cx="3082423" cy="2942985"/>
          </a:xfrm>
          <a:solidFill>
            <a:schemeClr val="bg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/>
              <a:t>Кликните чтобы вставить фото</a:t>
            </a:r>
          </a:p>
        </p:txBody>
      </p:sp>
    </p:spTree>
    <p:extLst>
      <p:ext uri="{BB962C8B-B14F-4D97-AF65-F5344CB8AC3E}">
        <p14:creationId xmlns:p14="http://schemas.microsoft.com/office/powerpoint/2010/main" val="109629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3"/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E0170-5F17-4EB0-BFA4-80529005E784}" type="datetimeFigureOut">
              <a:rPr lang="ru-RU" smtClean="0"/>
              <a:t>10.06.2025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0E90D-BAE5-4CAD-8485-89BE0E092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162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0" r:id="rId3"/>
    <p:sldLayoutId id="2147483657" r:id="rId4"/>
    <p:sldLayoutId id="2147483665" r:id="rId5"/>
    <p:sldLayoutId id="2147483666" r:id="rId6"/>
    <p:sldLayoutId id="2147483667" r:id="rId7"/>
    <p:sldLayoutId id="2147483651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Разработка информационной системы для автоматизации торговой деятельности индивидуального предпринимателя Ромашова Артема Сергеевича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ЛУЦЕНКО НИКИТА РОМАНОВИЧ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 dirty="0"/>
              <a:t>ИСП411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 dirty="0"/>
              <a:t>ЛИСАВИНА А. В.</a:t>
            </a:r>
          </a:p>
        </p:txBody>
      </p:sp>
    </p:spTree>
    <p:extLst>
      <p:ext uri="{BB962C8B-B14F-4D97-AF65-F5344CB8AC3E}">
        <p14:creationId xmlns:p14="http://schemas.microsoft.com/office/powerpoint/2010/main" val="2577271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30F931-6B5B-9F45-A9FE-2ECB3F221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</a:t>
            </a:r>
            <a:r>
              <a:rPr lang="ru-RU"/>
              <a:t>: Страница о нас</a:t>
            </a:r>
            <a:endParaRPr lang="x-none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809BC539-EAD1-6A4A-951A-A3D74B6C5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0396" y="1358036"/>
            <a:ext cx="8894628" cy="49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335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30F931-6B5B-9F45-A9FE-2ECB3F221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Фрагмент программного кода</a:t>
            </a:r>
            <a:endParaRPr lang="x-none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0D6838E1-85BF-CF4E-B27D-71F3B68463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0396" y="1383044"/>
            <a:ext cx="94742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213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4EE26A-7E5F-254A-BFC4-4630BD47F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Оценка экономической эффективности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4E9004B-81B1-874C-863C-2C32AEC18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6080"/>
            <a:ext cx="10515600" cy="4297680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Стоимость поставки продукта (71 744,71 рублей) для конечного пользователя сопоставима с предложениями других поставщиков.</a:t>
            </a:r>
          </a:p>
          <a:p>
            <a:pPr algn="just"/>
            <a:endParaRPr lang="ru-RU" sz="2400" dirty="0" smtClean="0">
              <a:effectLst/>
            </a:endParaRPr>
          </a:p>
          <a:p>
            <a:r>
              <a:rPr lang="ru-RU" sz="2400" dirty="0"/>
              <a:t>Ожидаемый экономический эффект внедрения сайта:</a:t>
            </a:r>
          </a:p>
          <a:p>
            <a:pPr marL="342900" lvl="0" indent="-342900">
              <a:buFont typeface="Arial" pitchFamily="34" charset="0"/>
              <a:buChar char="•"/>
            </a:pPr>
            <a:r>
              <a:rPr lang="ru-RU" sz="2400" dirty="0"/>
              <a:t>Повышение узнаваемости </a:t>
            </a:r>
            <a:r>
              <a:rPr lang="ru-RU" sz="2400" dirty="0" smtClean="0"/>
              <a:t>бренда;</a:t>
            </a:r>
            <a:endParaRPr lang="ru-RU" sz="2400" dirty="0"/>
          </a:p>
          <a:p>
            <a:pPr marL="342900" lvl="0" indent="-342900">
              <a:buFont typeface="Arial" pitchFamily="34" charset="0"/>
              <a:buChar char="•"/>
            </a:pPr>
            <a:r>
              <a:rPr lang="ru-RU" sz="2400" dirty="0"/>
              <a:t>Рост объема </a:t>
            </a:r>
            <a:r>
              <a:rPr lang="ru-RU" sz="2400" dirty="0" smtClean="0"/>
              <a:t>продаж;</a:t>
            </a:r>
            <a:endParaRPr lang="ru-RU" sz="2400" dirty="0"/>
          </a:p>
          <a:p>
            <a:pPr marL="342900" lvl="0" indent="-342900">
              <a:buFont typeface="Arial" pitchFamily="34" charset="0"/>
              <a:buChar char="•"/>
            </a:pPr>
            <a:r>
              <a:rPr lang="ru-RU" sz="2400" dirty="0"/>
              <a:t>Снижение операционных </a:t>
            </a:r>
            <a:r>
              <a:rPr lang="ru-RU" sz="2400" dirty="0" smtClean="0"/>
              <a:t>затрат;</a:t>
            </a:r>
            <a:endParaRPr lang="ru-RU" sz="2400" dirty="0"/>
          </a:p>
          <a:p>
            <a:pPr marL="342900" lvl="0" indent="-342900">
              <a:buFont typeface="Arial" pitchFamily="34" charset="0"/>
              <a:buChar char="•"/>
            </a:pPr>
            <a:r>
              <a:rPr lang="ru-RU" sz="2400" dirty="0"/>
              <a:t>Повышение квалификации </a:t>
            </a:r>
            <a:r>
              <a:rPr lang="ru-RU" sz="2400" dirty="0" smtClean="0"/>
              <a:t>сотрудников.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893067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4EE26A-7E5F-254A-BFC4-4630BD47F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4E9004B-81B1-874C-863C-2C32AEC18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5150"/>
            <a:ext cx="10515600" cy="2566379"/>
          </a:xfrm>
        </p:spPr>
        <p:txBody>
          <a:bodyPr>
            <a:normAutofit/>
          </a:bodyPr>
          <a:lstStyle/>
          <a:p>
            <a:pPr algn="just"/>
            <a:r>
              <a:rPr lang="ru-RU" sz="2400" dirty="0">
                <a:effectLst/>
              </a:rPr>
              <a:t>В результате выполнения дипломного проекта можно отметить, что поставленные цели и задачи достигнуты в полном объеме. </a:t>
            </a:r>
          </a:p>
          <a:p>
            <a:pPr algn="just"/>
            <a:r>
              <a:rPr lang="ru-RU" sz="2400" dirty="0">
                <a:effectLst/>
              </a:rPr>
              <a:t>Разработанная система соответствует современным требованиям и представляет собой эффективный инструмент цифровой торговли. Работа имеет практическую значимость и может служить основой для дальнейшего развития информационно-технологической структуры бренда</a:t>
            </a:r>
            <a:r>
              <a:rPr lang="en-GB" sz="2400" dirty="0"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1641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1694206" y="223290"/>
            <a:ext cx="8645178" cy="1117137"/>
          </a:xfrm>
        </p:spPr>
        <p:txBody>
          <a:bodyPr>
            <a:normAutofit/>
          </a:bodyPr>
          <a:lstStyle/>
          <a:p>
            <a:r>
              <a:rPr lang="ru-RU" sz="4000" dirty="0"/>
              <a:t>Спасибо за внимание!</a:t>
            </a: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1723457" y="2400712"/>
            <a:ext cx="6734741" cy="1522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206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Разработка информационной системы для автоматизации торговой деятельности индивидуального предпринимателя Ромашова Артема Сергеевича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56" r="49722" b="19357"/>
          <a:stretch/>
        </p:blipFill>
        <p:spPr>
          <a:xfrm>
            <a:off x="8458199" y="1241817"/>
            <a:ext cx="3331931" cy="287159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2908" y="4126718"/>
            <a:ext cx="3771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ВЫПОЛНИЛ СТУДЕНТ ГРУППЫ</a:t>
            </a:r>
          </a:p>
        </p:txBody>
      </p:sp>
      <p:sp>
        <p:nvSpPr>
          <p:cNvPr id="8" name="Текст 9"/>
          <p:cNvSpPr>
            <a:spLocks noGrp="1"/>
          </p:cNvSpPr>
          <p:nvPr>
            <p:ph type="body" sz="quarter" idx="4294967295"/>
          </p:nvPr>
        </p:nvSpPr>
        <p:spPr>
          <a:xfrm>
            <a:off x="1723458" y="4566153"/>
            <a:ext cx="6700974" cy="7064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ЛУЦЕНКО НИКИТА РОМАНОВИЧ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725910" y="1475609"/>
            <a:ext cx="5364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ru-RU" sz="18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ВЫПУСКНАЯ</a:t>
            </a:r>
            <a:r>
              <a:rPr lang="ru-RU" sz="1800" baseline="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КВАЛИФИКАЦИОННАЯ РАБОТА</a:t>
            </a:r>
            <a:endParaRPr lang="ru-RU" sz="1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723458" y="2070798"/>
            <a:ext cx="10887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 ТЕМУ</a:t>
            </a: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4294967295"/>
          </p:nvPr>
        </p:nvSpPr>
        <p:spPr>
          <a:xfrm>
            <a:off x="5282653" y="4092665"/>
            <a:ext cx="959937" cy="36705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smtClean="0"/>
              <a:t>ИСП411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732126" y="4984028"/>
            <a:ext cx="62505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</a:pPr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</a:t>
            </a:r>
          </a:p>
          <a:p>
            <a:pPr lvl="0" algn="l">
              <a:lnSpc>
                <a:spcPct val="150000"/>
              </a:lnSpc>
            </a:pPr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ВЫПУСКНОЙ КВАЛИФИКАЦИОННОЙ РАБОТЫ:</a:t>
            </a:r>
          </a:p>
          <a:p>
            <a:pPr lvl="0" algn="l">
              <a:lnSpc>
                <a:spcPct val="150000"/>
              </a:lnSpc>
            </a:pP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Текст 14"/>
          <p:cNvSpPr>
            <a:spLocks noGrp="1"/>
          </p:cNvSpPr>
          <p:nvPr>
            <p:ph type="body" sz="quarter" idx="4294967295"/>
          </p:nvPr>
        </p:nvSpPr>
        <p:spPr>
          <a:xfrm>
            <a:off x="6833172" y="5381367"/>
            <a:ext cx="2299063" cy="4056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ЛИСАВИНА А. В.</a:t>
            </a:r>
          </a:p>
        </p:txBody>
      </p:sp>
    </p:spTree>
    <p:extLst>
      <p:ext uri="{BB962C8B-B14F-4D97-AF65-F5344CB8AC3E}">
        <p14:creationId xmlns:p14="http://schemas.microsoft.com/office/powerpoint/2010/main" val="400591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>
          <a:xfrm>
            <a:off x="838199" y="1304543"/>
            <a:ext cx="10515600" cy="1796009"/>
          </a:xfrm>
        </p:spPr>
        <p:txBody>
          <a:bodyPr>
            <a:normAutofit/>
          </a:bodyPr>
          <a:lstStyle/>
          <a:p>
            <a:pPr algn="just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Разработка информационной системы для автоматизации торговой деятельности индивидуального предпринимателя Ромашова Артема Сергеевича, обеспечивающей повышение эффективности рабочих процессов и качества обслуживания клиентов.</a:t>
            </a:r>
          </a:p>
        </p:txBody>
      </p:sp>
      <p:sp>
        <p:nvSpPr>
          <p:cNvPr id="6" name="Текст 8">
            <a:extLst>
              <a:ext uri="{FF2B5EF4-FFF2-40B4-BE49-F238E27FC236}">
                <a16:creationId xmlns:a16="http://schemas.microsoft.com/office/drawing/2014/main" xmlns="" id="{F20E96DC-634C-5E42-84BB-526560D8DF55}"/>
              </a:ext>
            </a:extLst>
          </p:cNvPr>
          <p:cNvSpPr txBox="1">
            <a:spLocks/>
          </p:cNvSpPr>
          <p:nvPr/>
        </p:nvSpPr>
        <p:spPr>
          <a:xfrm>
            <a:off x="838198" y="3108730"/>
            <a:ext cx="10515601" cy="30152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44439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Задачи: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Провести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анализ существующих методов оптимизации производственных процессов;</a:t>
            </a:r>
            <a:endParaRPr lang="x-non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Разработать архитектуру базы данных и информационную систему;</a:t>
            </a:r>
            <a:endParaRPr lang="x-non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Провести тестирование и отладку разработанной системы;</a:t>
            </a:r>
            <a:endParaRPr lang="x-non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Провести оценку экономической эффективности.</a:t>
            </a:r>
            <a:r>
              <a:rPr lang="x-non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692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Заказчик</a:t>
            </a:r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838199" y="2576898"/>
            <a:ext cx="10515600" cy="2203448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ru-RU" sz="2400" dirty="0"/>
              <a:t>Предприниматель решил расширить свой бизнес и заказал разработку веб-приложения для интернет-магазина женской одежды. </a:t>
            </a:r>
          </a:p>
          <a:p>
            <a:pPr algn="just">
              <a:lnSpc>
                <a:spcPct val="100000"/>
              </a:lnSpc>
            </a:pPr>
            <a:r>
              <a:rPr lang="ru-RU" sz="2400" dirty="0"/>
              <a:t>Для обеспечения конкурентоспособности заказчик выбрал автоматизированное решение с удобным интерфейсом для покупателей.</a:t>
            </a:r>
          </a:p>
        </p:txBody>
      </p:sp>
      <p:sp>
        <p:nvSpPr>
          <p:cNvPr id="4" name="Текст 8">
            <a:extLst>
              <a:ext uri="{FF2B5EF4-FFF2-40B4-BE49-F238E27FC236}">
                <a16:creationId xmlns:a16="http://schemas.microsoft.com/office/drawing/2014/main" xmlns="" id="{0D87A9CC-ED7E-374B-9065-4378FCB54DE8}"/>
              </a:ext>
            </a:extLst>
          </p:cNvPr>
          <p:cNvSpPr txBox="1">
            <a:spLocks/>
          </p:cNvSpPr>
          <p:nvPr/>
        </p:nvSpPr>
        <p:spPr>
          <a:xfrm>
            <a:off x="838198" y="1647660"/>
            <a:ext cx="10515601" cy="63987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buNone/>
            </a:pPr>
            <a:r>
              <a:rPr lang="ru-RU" sz="2400" dirty="0">
                <a:solidFill>
                  <a:srgbClr val="44439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ИП Ромашов Артем Сергеевич</a:t>
            </a:r>
          </a:p>
        </p:txBody>
      </p:sp>
    </p:spTree>
    <p:extLst>
      <p:ext uri="{BB962C8B-B14F-4D97-AF65-F5344CB8AC3E}">
        <p14:creationId xmlns:p14="http://schemas.microsoft.com/office/powerpoint/2010/main" val="539949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4" name="Текст 8">
            <a:extLst>
              <a:ext uri="{FF2B5EF4-FFF2-40B4-BE49-F238E27FC236}">
                <a16:creationId xmlns:a16="http://schemas.microsoft.com/office/drawing/2014/main" xmlns="" id="{0D87A9CC-ED7E-374B-9065-4378FCB54DE8}"/>
              </a:ext>
            </a:extLst>
          </p:cNvPr>
          <p:cNvSpPr txBox="1">
            <a:spLocks/>
          </p:cNvSpPr>
          <p:nvPr/>
        </p:nvSpPr>
        <p:spPr>
          <a:xfrm>
            <a:off x="838199" y="1304543"/>
            <a:ext cx="10515601" cy="63987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buNone/>
            </a:pP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2AC7523-4446-4747-AF59-1594B1395EEF}"/>
              </a:ext>
            </a:extLst>
          </p:cNvPr>
          <p:cNvSpPr txBox="1"/>
          <p:nvPr/>
        </p:nvSpPr>
        <p:spPr>
          <a:xfrm>
            <a:off x="838199" y="1304543"/>
            <a:ext cx="10515600" cy="1421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</a:pPr>
            <a:r>
              <a:rPr lang="ru-RU" sz="2400" dirty="0">
                <a:solidFill>
                  <a:srgbClr val="44439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Огромное количество товаров и услуг приобретается именно в онлайн-режиме, что позволяет многократно увеличить количество клиентов и сделать торговлю эффективнее не только для предпринимателя, но и болей удобной для клиента.</a:t>
            </a:r>
            <a:r>
              <a:rPr lang="x-none" sz="2400" dirty="0">
                <a:solidFill>
                  <a:srgbClr val="44439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47249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AB296C-03EA-AF4B-9A27-407FF09EB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Используемый стек технологий 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1BA13FD-A359-F145-A17E-6DAAD3E74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99" y="2220311"/>
            <a:ext cx="3149581" cy="3244224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/>
              <a:t>Figma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Visual Studio Code</a:t>
            </a:r>
          </a:p>
          <a:p>
            <a:pPr marL="342900" indent="-342900">
              <a:buFont typeface="+mj-lt"/>
              <a:buAutoNum type="arabicPeriod"/>
            </a:pPr>
            <a:r>
              <a:rPr lang="x-none" sz="2400" dirty="0"/>
              <a:t>Python</a:t>
            </a:r>
          </a:p>
          <a:p>
            <a:pPr marL="342900" indent="-342900">
              <a:buFont typeface="+mj-lt"/>
              <a:buAutoNum type="arabicPeriod"/>
            </a:pPr>
            <a:r>
              <a:rPr lang="x-none" sz="2400" dirty="0"/>
              <a:t>Flask</a:t>
            </a:r>
          </a:p>
          <a:p>
            <a:pPr marL="342900" indent="-342900">
              <a:buFont typeface="+mj-lt"/>
              <a:buAutoNum type="arabicPeriod"/>
            </a:pPr>
            <a:r>
              <a:rPr lang="x-none" sz="2400" dirty="0"/>
              <a:t>JavaScript</a:t>
            </a:r>
          </a:p>
          <a:p>
            <a:pPr marL="342900" indent="-342900">
              <a:buFont typeface="+mj-lt"/>
              <a:buAutoNum type="arabicPeriod"/>
            </a:pPr>
            <a:r>
              <a:rPr lang="x-none" sz="2400" dirty="0"/>
              <a:t>SQL Server</a:t>
            </a:r>
          </a:p>
          <a:p>
            <a:endParaRPr lang="x-non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9BB398E-4003-1D43-BAB1-658B0E11C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097" y="1610711"/>
            <a:ext cx="609600" cy="60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2273910-09F9-4D47-930E-6EC3144BA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333" y="3597760"/>
            <a:ext cx="609600" cy="609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D4B5804C-90AE-774D-B19C-E99E296DA2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461" y="3597760"/>
            <a:ext cx="609600" cy="609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5821DA7F-70D8-0D46-B172-DD451549EE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7025" y="3597760"/>
            <a:ext cx="609600" cy="609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C966DDF0-A097-444B-AA23-E8488BFD80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69" y="3597760"/>
            <a:ext cx="609600" cy="609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484D995A-3513-8B4C-93C4-DE4D833518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897" y="3603015"/>
            <a:ext cx="609600" cy="609600"/>
          </a:xfrm>
          <a:prstGeom prst="rect">
            <a:avLst/>
          </a:prstGeom>
        </p:spPr>
      </p:pic>
      <p:sp>
        <p:nvSpPr>
          <p:cNvPr id="19" name="Left Brace 18">
            <a:extLst>
              <a:ext uri="{FF2B5EF4-FFF2-40B4-BE49-F238E27FC236}">
                <a16:creationId xmlns:a16="http://schemas.microsoft.com/office/drawing/2014/main" xmlns="" id="{DE58F06D-47BD-054A-979D-4FBBBF57B17F}"/>
              </a:ext>
            </a:extLst>
          </p:cNvPr>
          <p:cNvSpPr/>
          <p:nvPr/>
        </p:nvSpPr>
        <p:spPr>
          <a:xfrm rot="16200000">
            <a:off x="6590725" y="2045431"/>
            <a:ext cx="451945" cy="4939856"/>
          </a:xfrm>
          <a:prstGeom prst="leftBrace">
            <a:avLst/>
          </a:prstGeom>
          <a:ln w="19050">
            <a:solidFill>
              <a:srgbClr val="4443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xmlns="" id="{86DA1FD2-A374-4745-84AB-CE03C3067F7B}"/>
              </a:ext>
            </a:extLst>
          </p:cNvPr>
          <p:cNvSpPr/>
          <p:nvPr/>
        </p:nvSpPr>
        <p:spPr>
          <a:xfrm rot="16200000">
            <a:off x="6282926" y="2020131"/>
            <a:ext cx="451945" cy="918914"/>
          </a:xfrm>
          <a:prstGeom prst="leftBrace">
            <a:avLst/>
          </a:prstGeom>
          <a:ln w="19050">
            <a:solidFill>
              <a:srgbClr val="4443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7BE08B26-FA6A-AD4B-A4D0-3BE5451EAED5}"/>
              </a:ext>
            </a:extLst>
          </p:cNvPr>
          <p:cNvSpPr txBox="1"/>
          <p:nvPr/>
        </p:nvSpPr>
        <p:spPr>
          <a:xfrm>
            <a:off x="6109933" y="4818103"/>
            <a:ext cx="141352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ru-RU" dirty="0">
                <a:solidFill>
                  <a:srgbClr val="44439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</a:t>
            </a:r>
            <a:endParaRPr lang="x-none" dirty="0">
              <a:solidFill>
                <a:srgbClr val="44439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7B515E5F-E72D-BA40-A5D8-1C0919E3388D}"/>
              </a:ext>
            </a:extLst>
          </p:cNvPr>
          <p:cNvSpPr txBox="1"/>
          <p:nvPr/>
        </p:nvSpPr>
        <p:spPr>
          <a:xfrm>
            <a:off x="5521939" y="2727175"/>
            <a:ext cx="196399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ru-RU" dirty="0">
                <a:solidFill>
                  <a:srgbClr val="44439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Проектирование</a:t>
            </a:r>
            <a:endParaRPr lang="x-none" dirty="0">
              <a:solidFill>
                <a:srgbClr val="44439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65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AEAE6-6DFE-DA4E-93B1-C0F85ED9E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Физическая модель базы данных</a:t>
            </a:r>
            <a:endParaRPr lang="x-non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5AFDFEE5-7505-9D4E-B5C4-F0703A4AF7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0396" y="1277013"/>
            <a:ext cx="7628100" cy="49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41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F7CE4-0B3B-6A4B-929D-34C103A8E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Интерфейс: Страница каталога товаров</a:t>
            </a:r>
            <a:endParaRPr lang="x-none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70CC8629-063E-944C-BBE9-2DE4ED94E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0396" y="1404335"/>
            <a:ext cx="8874524" cy="49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070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F7CE4-0B3B-6A4B-929D-34C103A8E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Интерфейс: </a:t>
            </a:r>
            <a:r>
              <a:rPr lang="ru-RU" dirty="0" smtClean="0"/>
              <a:t>Страницы авторизации и регистрации</a:t>
            </a:r>
            <a:endParaRPr lang="x-none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1C4C3CF1-50CF-E74F-9DEC-A7C1669186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636" y="1520597"/>
            <a:ext cx="6623741" cy="3701643"/>
          </a:xfrm>
          <a:prstGeom prst="rect">
            <a:avLst/>
          </a:prstGeom>
        </p:spPr>
      </p:pic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xmlns="" id="{F8FD252D-5173-2E4D-82D8-DBFF80B72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480" y="2910031"/>
            <a:ext cx="6461760" cy="362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848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30F931-6B5B-9F45-A9FE-2ECB3F221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Интерфейс: Страница профиля пользователя</a:t>
            </a:r>
            <a:endParaRPr lang="x-none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7D022B20-B09A-2149-A94D-B9E9748C0C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0396" y="1404335"/>
            <a:ext cx="8896029" cy="49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0263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4028</TotalTime>
  <Words>312</Words>
  <Application>Microsoft Office PowerPoint</Application>
  <PresentationFormat>Произвольный</PresentationFormat>
  <Paragraphs>54</Paragraphs>
  <Slides>14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Тема Office</vt:lpstr>
      <vt:lpstr>Разработка информационной системы для автоматизации торговой деятельности индивидуального предпринимателя Ромашова Артема Сергеевича</vt:lpstr>
      <vt:lpstr>Цель и задачи</vt:lpstr>
      <vt:lpstr>Заказчик</vt:lpstr>
      <vt:lpstr>Актуальность</vt:lpstr>
      <vt:lpstr>Используемый стек технологий </vt:lpstr>
      <vt:lpstr>Физическая модель базы данных</vt:lpstr>
      <vt:lpstr>Интерфейс: Страница каталога товаров</vt:lpstr>
      <vt:lpstr>Интерфейс: Страницы авторизации и регистрации</vt:lpstr>
      <vt:lpstr>Интерфейс: Страница профиля пользователя</vt:lpstr>
      <vt:lpstr>Интерфейс: Страница о нас</vt:lpstr>
      <vt:lpstr>Фрагмент программного кода</vt:lpstr>
      <vt:lpstr>Оценка экономической эффективности</vt:lpstr>
      <vt:lpstr>Заключение</vt:lpstr>
      <vt:lpstr>Спасибо за внимание!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Александр Савельев</dc:creator>
  <cp:lastModifiedBy>Alena</cp:lastModifiedBy>
  <cp:revision>61</cp:revision>
  <dcterms:created xsi:type="dcterms:W3CDTF">2023-03-20T17:08:26Z</dcterms:created>
  <dcterms:modified xsi:type="dcterms:W3CDTF">2025-06-10T10:39:12Z</dcterms:modified>
</cp:coreProperties>
</file>

<file path=docProps/thumbnail.jpeg>
</file>